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FE8DB-5D76-4C7B-A566-05C4EB55427B}" type="datetimeFigureOut">
              <a:rPr lang="cs-CZ" smtClean="0"/>
              <a:pPr/>
              <a:t>19.5.2016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8711F-628D-4E6F-AE3B-1788A0D3DD0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Trénink v </a:t>
            </a:r>
            <a:r>
              <a:rPr lang="cs-CZ" dirty="0" err="1" smtClean="0"/>
              <a:t>předzávodním</a:t>
            </a:r>
            <a:r>
              <a:rPr lang="cs-CZ" dirty="0" smtClean="0"/>
              <a:t> období zaměřený na elitní plavce:</a:t>
            </a:r>
            <a:br>
              <a:rPr lang="cs-CZ" dirty="0" smtClean="0"/>
            </a:br>
            <a:r>
              <a:rPr lang="cs-CZ" dirty="0" smtClean="0"/>
              <a:t>příklady a analýzy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Andrei</a:t>
            </a:r>
            <a:r>
              <a:rPr lang="cs-CZ" dirty="0" smtClean="0"/>
              <a:t> </a:t>
            </a:r>
            <a:r>
              <a:rPr lang="cs-CZ" dirty="0" err="1" smtClean="0"/>
              <a:t>Vorontsov</a:t>
            </a:r>
            <a:r>
              <a:rPr lang="cs-CZ" dirty="0" smtClean="0"/>
              <a:t>, PhD.</a:t>
            </a:r>
          </a:p>
          <a:p>
            <a:r>
              <a:rPr lang="cs-CZ" dirty="0" smtClean="0"/>
              <a:t>a</a:t>
            </a:r>
          </a:p>
          <a:p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Jenner</a:t>
            </a:r>
            <a:r>
              <a:rPr lang="cs-CZ" dirty="0" smtClean="0"/>
              <a:t>, NEC Stockholm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Kvalitní trénink</a:t>
            </a:r>
            <a:br>
              <a:rPr lang="cs-CZ" dirty="0" smtClean="0"/>
            </a:br>
            <a:r>
              <a:rPr lang="cs-CZ" dirty="0" smtClean="0"/>
              <a:t>trenérův repertoár prvků motivů…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u="sng" dirty="0" smtClean="0"/>
          </a:p>
          <a:p>
            <a:pPr algn="ctr">
              <a:buNone/>
            </a:pPr>
            <a:r>
              <a:rPr lang="cs-CZ" u="sng" dirty="0" smtClean="0"/>
              <a:t>PATERO ZÁSAD TRÉNINKU</a:t>
            </a:r>
          </a:p>
          <a:p>
            <a:pPr algn="ctr">
              <a:buNone/>
            </a:pPr>
            <a:r>
              <a:rPr lang="cs-CZ" dirty="0" smtClean="0"/>
              <a:t>„známka mistrovství a schopností trenéra“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5554683"/>
          </a:xfrm>
        </p:spPr>
        <p:txBody>
          <a:bodyPr/>
          <a:lstStyle/>
          <a:p>
            <a:r>
              <a:rPr lang="cs-CZ" b="1" dirty="0" smtClean="0"/>
              <a:t>„Front </a:t>
            </a:r>
            <a:r>
              <a:rPr lang="cs-CZ" b="1" dirty="0" err="1" smtClean="0"/>
              <a:t>End</a:t>
            </a:r>
            <a:r>
              <a:rPr lang="cs-CZ" b="1" dirty="0" smtClean="0"/>
              <a:t> Speed“ trénink</a:t>
            </a:r>
            <a:r>
              <a:rPr lang="cs-CZ" dirty="0" smtClean="0"/>
              <a:t> – Tréninkový prvek prováděný od závodního startu provedený v cílové rychlosti od startu v modelu SC, SR/SD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(1</a:t>
            </a:r>
            <a:r>
              <a:rPr lang="cs-CZ" dirty="0" smtClean="0"/>
              <a:t>.</a:t>
            </a:r>
            <a:r>
              <a:rPr lang="en-US" dirty="0" smtClean="0"/>
              <a:t> 25</a:t>
            </a:r>
            <a:r>
              <a:rPr lang="cs-CZ" dirty="0" smtClean="0"/>
              <a:t>m, </a:t>
            </a:r>
            <a:r>
              <a:rPr lang="en-US" dirty="0" smtClean="0"/>
              <a:t> 1</a:t>
            </a:r>
            <a:r>
              <a:rPr lang="cs-CZ" dirty="0" smtClean="0"/>
              <a:t>.</a:t>
            </a:r>
            <a:r>
              <a:rPr lang="en-US" dirty="0" smtClean="0"/>
              <a:t> 50</a:t>
            </a:r>
            <a:r>
              <a:rPr lang="cs-CZ" dirty="0" smtClean="0"/>
              <a:t>m</a:t>
            </a:r>
            <a:r>
              <a:rPr lang="en-US" dirty="0" smtClean="0"/>
              <a:t> </a:t>
            </a:r>
            <a:r>
              <a:rPr lang="cs-CZ" dirty="0" smtClean="0"/>
              <a:t>ze</a:t>
            </a:r>
            <a:r>
              <a:rPr lang="en-US" dirty="0" smtClean="0"/>
              <a:t> 100-200</a:t>
            </a:r>
            <a:r>
              <a:rPr lang="cs-CZ" dirty="0" smtClean="0"/>
              <a:t>m závodu,</a:t>
            </a:r>
            <a:r>
              <a:rPr lang="en-US" dirty="0" smtClean="0"/>
              <a:t> 1</a:t>
            </a:r>
            <a:r>
              <a:rPr lang="cs-CZ" dirty="0" smtClean="0"/>
              <a:t>.</a:t>
            </a:r>
            <a:r>
              <a:rPr lang="en-US" dirty="0" smtClean="0"/>
              <a:t> 100m </a:t>
            </a:r>
            <a:r>
              <a:rPr lang="cs-CZ" dirty="0" smtClean="0"/>
              <a:t>ze</a:t>
            </a:r>
            <a:r>
              <a:rPr lang="en-US" dirty="0" smtClean="0"/>
              <a:t> 400</a:t>
            </a:r>
            <a:r>
              <a:rPr lang="cs-CZ" dirty="0" smtClean="0"/>
              <a:t>m</a:t>
            </a:r>
            <a:r>
              <a:rPr lang="en-US" dirty="0" smtClean="0"/>
              <a:t> </a:t>
            </a:r>
            <a:r>
              <a:rPr lang="cs-CZ" dirty="0" smtClean="0"/>
              <a:t>závodu</a:t>
            </a:r>
            <a:r>
              <a:rPr lang="en-US" dirty="0" smtClean="0"/>
              <a:t>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	X</a:t>
            </a:r>
            <a:r>
              <a:rPr lang="en-US" dirty="0" smtClean="0"/>
              <a:t> x 25</a:t>
            </a:r>
            <a:r>
              <a:rPr lang="cs-CZ" dirty="0" smtClean="0"/>
              <a:t>m</a:t>
            </a:r>
            <a:r>
              <a:rPr lang="en-US" dirty="0" smtClean="0"/>
              <a:t> </a:t>
            </a:r>
            <a:r>
              <a:rPr lang="cs-CZ" dirty="0" smtClean="0"/>
              <a:t>nebo</a:t>
            </a:r>
            <a:r>
              <a:rPr lang="en-US" dirty="0" smtClean="0"/>
              <a:t> 35m, </a:t>
            </a:r>
            <a:r>
              <a:rPr lang="cs-CZ" dirty="0" smtClean="0"/>
              <a:t>také</a:t>
            </a:r>
            <a:r>
              <a:rPr lang="en-US" dirty="0" smtClean="0"/>
              <a:t> </a:t>
            </a:r>
            <a:r>
              <a:rPr lang="cs-CZ" dirty="0" smtClean="0"/>
              <a:t>X</a:t>
            </a:r>
            <a:r>
              <a:rPr lang="en-US" dirty="0" smtClean="0"/>
              <a:t> x 50m (</a:t>
            </a:r>
            <a:r>
              <a:rPr lang="cs-CZ" dirty="0" smtClean="0"/>
              <a:t>ze</a:t>
            </a:r>
            <a:r>
              <a:rPr lang="en-US" dirty="0" smtClean="0"/>
              <a:t> 100-200) </a:t>
            </a:r>
            <a:r>
              <a:rPr lang="cs-CZ" dirty="0" smtClean="0"/>
              <a:t>X</a:t>
            </a:r>
            <a:r>
              <a:rPr lang="en-US" dirty="0" smtClean="0"/>
              <a:t> x 100 </a:t>
            </a:r>
            <a:r>
              <a:rPr lang="cs-CZ" dirty="0" smtClean="0"/>
              <a:t>pro vytrvalostní plavce</a:t>
            </a:r>
            <a:r>
              <a:rPr lang="en-US" dirty="0" smtClean="0"/>
              <a:t> (</a:t>
            </a:r>
            <a:r>
              <a:rPr lang="cs-CZ" dirty="0" smtClean="0"/>
              <a:t>plavaných od stěny, bez závodního startu</a:t>
            </a:r>
            <a:r>
              <a:rPr lang="en-US" dirty="0" smtClean="0"/>
              <a:t>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	Zaměřeno na záběrovou frekvenci na 50, 100, 200, 400m závod</a:t>
            </a: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„</a:t>
            </a:r>
            <a:r>
              <a:rPr lang="cs-CZ" b="1" dirty="0" err="1" smtClean="0"/>
              <a:t>Back</a:t>
            </a:r>
            <a:r>
              <a:rPr lang="cs-CZ" b="1" dirty="0" smtClean="0"/>
              <a:t> </a:t>
            </a:r>
            <a:r>
              <a:rPr lang="cs-CZ" b="1" dirty="0" err="1" smtClean="0"/>
              <a:t>End</a:t>
            </a:r>
            <a:r>
              <a:rPr lang="cs-CZ" b="1" dirty="0" smtClean="0"/>
              <a:t> Speed“ trénink </a:t>
            </a:r>
            <a:r>
              <a:rPr lang="cs-CZ" dirty="0" smtClean="0"/>
              <a:t>– Tréninkový prvek zaměřený na úseky (min 35m, 50m, 100m (vytrvalci)) a plavaný buď „z odrazu“ nebo „nohy na stěně“ (obrátka), nebo se startem</a:t>
            </a:r>
          </a:p>
          <a:p>
            <a:pPr>
              <a:buFontTx/>
              <a:buChar char="-"/>
            </a:pPr>
            <a:r>
              <a:rPr lang="cs-CZ" dirty="0" smtClean="0"/>
              <a:t>Cílový čas např. na určitý úsek závodu (např. ¾ závodu</a:t>
            </a:r>
          </a:p>
          <a:p>
            <a:pPr>
              <a:buFontTx/>
              <a:buChar char="-"/>
            </a:pPr>
            <a:r>
              <a:rPr lang="cs-CZ" dirty="0" smtClean="0"/>
              <a:t>X</a:t>
            </a:r>
            <a:r>
              <a:rPr lang="en-US" dirty="0" smtClean="0"/>
              <a:t> x (“</a:t>
            </a:r>
            <a:r>
              <a:rPr lang="cs-CZ" dirty="0" smtClean="0"/>
              <a:t>poslední </a:t>
            </a:r>
            <a:r>
              <a:rPr lang="en-US" dirty="0" smtClean="0"/>
              <a:t>½, ⅓, ¼</a:t>
            </a:r>
            <a:r>
              <a:rPr lang="cs-CZ" dirty="0" smtClean="0"/>
              <a:t> závodu</a:t>
            </a:r>
            <a:r>
              <a:rPr lang="en-US" dirty="0" smtClean="0"/>
              <a:t>) –</a:t>
            </a:r>
            <a:r>
              <a:rPr lang="cs-CZ" dirty="0" smtClean="0"/>
              <a:t> měřených od mezičasu</a:t>
            </a:r>
            <a:r>
              <a:rPr lang="en-US" dirty="0" smtClean="0"/>
              <a:t>, </a:t>
            </a:r>
            <a:r>
              <a:rPr lang="cs-CZ" dirty="0" smtClean="0"/>
              <a:t>od</a:t>
            </a:r>
            <a:r>
              <a:rPr lang="en-US" dirty="0" smtClean="0"/>
              <a:t> pus</a:t>
            </a:r>
            <a:r>
              <a:rPr lang="cs-CZ" dirty="0" smtClean="0"/>
              <a:t>odrazu, od startu (štafeta)</a:t>
            </a:r>
          </a:p>
          <a:p>
            <a:pPr>
              <a:buFontTx/>
              <a:buChar char="-"/>
            </a:pPr>
            <a:r>
              <a:rPr lang="en-US" dirty="0" smtClean="0"/>
              <a:t>”</a:t>
            </a:r>
            <a:r>
              <a:rPr lang="cs-CZ" dirty="0" smtClean="0"/>
              <a:t>posledních</a:t>
            </a:r>
            <a:r>
              <a:rPr lang="en-US" dirty="0" smtClean="0"/>
              <a:t>” 35, 50 </a:t>
            </a:r>
            <a:r>
              <a:rPr lang="cs-CZ" dirty="0" smtClean="0"/>
              <a:t>ze</a:t>
            </a:r>
            <a:r>
              <a:rPr lang="en-US" dirty="0" smtClean="0"/>
              <a:t> 100</a:t>
            </a:r>
            <a:r>
              <a:rPr lang="cs-CZ" dirty="0" smtClean="0"/>
              <a:t>-</a:t>
            </a:r>
            <a:r>
              <a:rPr lang="en-US" dirty="0" smtClean="0"/>
              <a:t>200</a:t>
            </a:r>
            <a:r>
              <a:rPr lang="cs-CZ" dirty="0" smtClean="0"/>
              <a:t>m</a:t>
            </a:r>
            <a:r>
              <a:rPr lang="en-US" dirty="0" smtClean="0"/>
              <a:t>, ”</a:t>
            </a:r>
            <a:r>
              <a:rPr lang="cs-CZ" dirty="0" smtClean="0"/>
              <a:t>posledních</a:t>
            </a:r>
            <a:r>
              <a:rPr lang="en-US" dirty="0" smtClean="0"/>
              <a:t> 50,100 </a:t>
            </a:r>
            <a:r>
              <a:rPr lang="cs-CZ" dirty="0" smtClean="0"/>
              <a:t>nebo</a:t>
            </a:r>
            <a:r>
              <a:rPr lang="en-US" dirty="0" smtClean="0"/>
              <a:t> 200 </a:t>
            </a:r>
            <a:r>
              <a:rPr lang="cs-CZ" dirty="0" smtClean="0"/>
              <a:t>ze</a:t>
            </a:r>
            <a:r>
              <a:rPr lang="en-US" dirty="0" smtClean="0"/>
              <a:t> 400-800</a:t>
            </a:r>
            <a:r>
              <a:rPr lang="cs-CZ" dirty="0" smtClean="0"/>
              <a:t>m,</a:t>
            </a:r>
            <a:r>
              <a:rPr lang="en-US" dirty="0" smtClean="0"/>
              <a:t> ”</a:t>
            </a:r>
            <a:r>
              <a:rPr lang="cs-CZ" dirty="0" smtClean="0"/>
              <a:t>posledních</a:t>
            </a:r>
            <a:r>
              <a:rPr lang="en-US" dirty="0" smtClean="0"/>
              <a:t>” 100,200,300-400 </a:t>
            </a:r>
            <a:r>
              <a:rPr lang="cs-CZ" dirty="0" smtClean="0"/>
              <a:t>z</a:t>
            </a:r>
            <a:r>
              <a:rPr lang="en-US" dirty="0" smtClean="0"/>
              <a:t> 1500m</a:t>
            </a: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/>
          <a:lstStyle/>
          <a:p>
            <a:r>
              <a:rPr lang="cs-CZ" dirty="0" smtClean="0"/>
              <a:t>„Front </a:t>
            </a:r>
            <a:r>
              <a:rPr lang="cs-CZ" dirty="0" err="1" smtClean="0"/>
              <a:t>End</a:t>
            </a:r>
            <a:r>
              <a:rPr lang="cs-CZ" dirty="0" smtClean="0"/>
              <a:t> Speed“ trénink:</a:t>
            </a:r>
          </a:p>
          <a:p>
            <a:pPr>
              <a:buNone/>
            </a:pPr>
            <a:r>
              <a:rPr lang="cs-CZ" dirty="0" smtClean="0"/>
              <a:t>5-8 x (50 se startem v 50“)</a:t>
            </a:r>
          </a:p>
          <a:p>
            <a:pPr>
              <a:buNone/>
            </a:pPr>
            <a:r>
              <a:rPr lang="cs-CZ" dirty="0" smtClean="0"/>
              <a:t>+ 100-150m vyplavání 2-3min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Back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Speed“ trénink :</a:t>
            </a:r>
          </a:p>
          <a:p>
            <a:pPr>
              <a:buNone/>
            </a:pPr>
            <a:r>
              <a:rPr lang="cs-CZ" dirty="0" smtClean="0"/>
              <a:t>5-8 x (50+50+50 v 50“ + 150vypl. v 3:00)</a:t>
            </a:r>
          </a:p>
          <a:p>
            <a:pPr>
              <a:buFontTx/>
              <a:buChar char="-"/>
            </a:pPr>
            <a:r>
              <a:rPr lang="cs-CZ" dirty="0" smtClean="0"/>
              <a:t>1. a 2. 50 kontrolovaná rychlost a frekvence, 3. 50 „</a:t>
            </a:r>
            <a:r>
              <a:rPr lang="cs-CZ" dirty="0" err="1" smtClean="0"/>
              <a:t>Back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Pace“ (závodní rychlost a frekvence vzhledem k poslednímu úseku závodu)</a:t>
            </a:r>
          </a:p>
          <a:p>
            <a:pPr>
              <a:buFontTx/>
              <a:buChar char="-"/>
            </a:pPr>
            <a:r>
              <a:rPr lang="cs-CZ" b="1" dirty="0" smtClean="0"/>
              <a:t>Nejdůležitější je kontrola SR:D/S a dýchání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„Top </a:t>
            </a:r>
            <a:r>
              <a:rPr lang="cs-CZ" b="1" dirty="0" err="1" smtClean="0"/>
              <a:t>End</a:t>
            </a:r>
            <a:r>
              <a:rPr lang="cs-CZ" b="1" dirty="0" smtClean="0"/>
              <a:t> Speed“ trénink </a:t>
            </a:r>
            <a:r>
              <a:rPr lang="cs-CZ" dirty="0" smtClean="0"/>
              <a:t>(trénink koncového úsilí v závodě)</a:t>
            </a:r>
          </a:p>
          <a:p>
            <a:pPr>
              <a:buFontTx/>
              <a:buChar char="-"/>
            </a:pPr>
            <a:r>
              <a:rPr lang="cs-CZ" dirty="0" smtClean="0"/>
              <a:t>Set po úsecích (</a:t>
            </a:r>
            <a:r>
              <a:rPr lang="en-US" dirty="0" smtClean="0"/>
              <a:t>“</a:t>
            </a:r>
            <a:r>
              <a:rPr lang="cs-CZ" dirty="0" smtClean="0"/>
              <a:t>posledních</a:t>
            </a:r>
            <a:r>
              <a:rPr lang="en-US" dirty="0" smtClean="0"/>
              <a:t>” ½, ⅓, ¼, </a:t>
            </a:r>
            <a:r>
              <a:rPr lang="cs-CZ" dirty="0" smtClean="0"/>
              <a:t>nebo</a:t>
            </a:r>
            <a:r>
              <a:rPr lang="en-US" dirty="0" smtClean="0"/>
              <a:t> ⅛ m </a:t>
            </a:r>
            <a:r>
              <a:rPr lang="cs-CZ" dirty="0" smtClean="0"/>
              <a:t>vzdálenosti závodu</a:t>
            </a:r>
            <a:r>
              <a:rPr lang="en-US" dirty="0" smtClean="0"/>
              <a:t>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Obvykle měřených od závodního startu (kdy hlava protne vodu)</a:t>
            </a:r>
          </a:p>
          <a:p>
            <a:pPr>
              <a:buFontTx/>
              <a:buChar char="-"/>
            </a:pPr>
            <a:r>
              <a:rPr lang="cs-CZ" dirty="0" smtClean="0"/>
              <a:t>Cílový čas je čas vytýčeného cíle, to stejné platí o frekvenci</a:t>
            </a:r>
          </a:p>
          <a:p>
            <a:pPr>
              <a:buFontTx/>
              <a:buChar char="-"/>
            </a:pPr>
            <a:r>
              <a:rPr lang="cs-CZ" dirty="0" smtClean="0"/>
              <a:t>X</a:t>
            </a:r>
            <a:r>
              <a:rPr lang="en-US" dirty="0" smtClean="0"/>
              <a:t> х (</a:t>
            </a:r>
            <a:r>
              <a:rPr lang="cs-CZ" dirty="0" smtClean="0"/>
              <a:t>„posledních“ 15, 20, 25m</a:t>
            </a:r>
            <a:r>
              <a:rPr lang="en-US" dirty="0" smtClean="0"/>
              <a:t> </a:t>
            </a:r>
            <a:r>
              <a:rPr lang="cs-CZ" dirty="0" smtClean="0"/>
              <a:t>z</a:t>
            </a:r>
            <a:r>
              <a:rPr lang="en-US" dirty="0" smtClean="0"/>
              <a:t> 50-200</a:t>
            </a:r>
            <a:r>
              <a:rPr lang="cs-CZ" dirty="0" smtClean="0"/>
              <a:t>m závodu</a:t>
            </a:r>
            <a:r>
              <a:rPr lang="en-US" dirty="0" smtClean="0"/>
              <a:t>, l</a:t>
            </a:r>
            <a:r>
              <a:rPr lang="cs-CZ" dirty="0" smtClean="0"/>
              <a:t>“posledních“</a:t>
            </a:r>
            <a:r>
              <a:rPr lang="en-US" dirty="0" smtClean="0"/>
              <a:t> 50</a:t>
            </a:r>
            <a:r>
              <a:rPr lang="cs-CZ" dirty="0" smtClean="0"/>
              <a:t>m</a:t>
            </a:r>
            <a:r>
              <a:rPr lang="en-US" dirty="0" smtClean="0"/>
              <a:t> </a:t>
            </a:r>
            <a:r>
              <a:rPr lang="cs-CZ" dirty="0" smtClean="0"/>
              <a:t>z</a:t>
            </a:r>
            <a:r>
              <a:rPr lang="en-US" dirty="0" smtClean="0"/>
              <a:t> 200</a:t>
            </a:r>
            <a:r>
              <a:rPr lang="cs-CZ" dirty="0" smtClean="0"/>
              <a:t>m</a:t>
            </a:r>
            <a:r>
              <a:rPr lang="en-US" dirty="0" smtClean="0"/>
              <a:t> </a:t>
            </a:r>
            <a:r>
              <a:rPr lang="cs-CZ" dirty="0" smtClean="0"/>
              <a:t>závodu</a:t>
            </a:r>
            <a:r>
              <a:rPr lang="en-US" dirty="0" smtClean="0"/>
              <a:t> </a:t>
            </a:r>
            <a:r>
              <a:rPr lang="cs-CZ" dirty="0" smtClean="0"/>
              <a:t>nebo „posledních“</a:t>
            </a:r>
            <a:r>
              <a:rPr lang="en-US" dirty="0" smtClean="0"/>
              <a:t> 100</a:t>
            </a:r>
            <a:r>
              <a:rPr lang="cs-CZ" dirty="0" smtClean="0"/>
              <a:t>m</a:t>
            </a:r>
            <a:r>
              <a:rPr lang="en-US" dirty="0" smtClean="0"/>
              <a:t> </a:t>
            </a:r>
            <a:r>
              <a:rPr lang="cs-CZ" dirty="0" smtClean="0"/>
              <a:t>z</a:t>
            </a:r>
            <a:r>
              <a:rPr lang="en-US" dirty="0" smtClean="0"/>
              <a:t> 800-1500</a:t>
            </a:r>
            <a:r>
              <a:rPr lang="cs-CZ" dirty="0" smtClean="0"/>
              <a:t>m závodu, hlídejte cílový závodní čas 2. půli závodu</a:t>
            </a:r>
            <a:r>
              <a:rPr lang="en-US" dirty="0" smtClean="0"/>
              <a:t> (</a:t>
            </a:r>
            <a:r>
              <a:rPr lang="cs-CZ" dirty="0" smtClean="0"/>
              <a:t>„posledních“</a:t>
            </a:r>
            <a:r>
              <a:rPr lang="en-US" dirty="0" smtClean="0"/>
              <a:t> ½, ⅓, ¼, </a:t>
            </a:r>
            <a:r>
              <a:rPr lang="cs-CZ" dirty="0" smtClean="0"/>
              <a:t>nebo</a:t>
            </a:r>
            <a:r>
              <a:rPr lang="en-US" dirty="0" smtClean="0"/>
              <a:t> ⅛ </a:t>
            </a:r>
            <a:r>
              <a:rPr lang="cs-CZ" dirty="0" smtClean="0"/>
              <a:t>z</a:t>
            </a:r>
            <a:r>
              <a:rPr lang="en-US" dirty="0" smtClean="0"/>
              <a:t> 50, 100, 200 </a:t>
            </a:r>
            <a:r>
              <a:rPr lang="cs-CZ" dirty="0" smtClean="0"/>
              <a:t>nebo</a:t>
            </a:r>
            <a:r>
              <a:rPr lang="en-US" dirty="0" smtClean="0"/>
              <a:t> 400m </a:t>
            </a:r>
            <a:r>
              <a:rPr lang="cs-CZ" dirty="0" smtClean="0"/>
              <a:t>závodu</a:t>
            </a:r>
            <a:r>
              <a:rPr lang="en-US" dirty="0" smtClean="0"/>
              <a:t>)</a:t>
            </a:r>
            <a:endParaRPr lang="cs-CZ" dirty="0" smtClean="0"/>
          </a:p>
          <a:p>
            <a:pPr>
              <a:buFontTx/>
              <a:buChar char="-"/>
            </a:pPr>
            <a:r>
              <a:rPr lang="cs-CZ" b="1" dirty="0" smtClean="0"/>
              <a:t>Bez nádechu před praporky</a:t>
            </a:r>
          </a:p>
          <a:p>
            <a:pPr>
              <a:buFontTx/>
              <a:buChar char="-"/>
            </a:pPr>
            <a:r>
              <a:rPr lang="cs-CZ" b="1" dirty="0" smtClean="0"/>
              <a:t>SR a </a:t>
            </a:r>
            <a:r>
              <a:rPr lang="cs-CZ" b="1" dirty="0" smtClean="0"/>
              <a:t>DS </a:t>
            </a:r>
            <a:r>
              <a:rPr lang="cs-CZ" b="1" dirty="0" smtClean="0"/>
              <a:t>je klíčová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„Top </a:t>
            </a:r>
            <a:r>
              <a:rPr lang="cs-CZ" dirty="0" err="1" smtClean="0"/>
              <a:t>End</a:t>
            </a:r>
            <a:r>
              <a:rPr lang="cs-CZ" dirty="0" smtClean="0"/>
              <a:t> Speed“ sérií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Sprint po krátkém zadržení dechu</a:t>
            </a:r>
          </a:p>
          <a:p>
            <a:pPr>
              <a:buNone/>
            </a:pPr>
            <a:r>
              <a:rPr lang="cs-CZ" dirty="0" smtClean="0"/>
              <a:t>	X</a:t>
            </a:r>
            <a:r>
              <a:rPr lang="en-US" dirty="0" smtClean="0"/>
              <a:t> х (</a:t>
            </a:r>
            <a:r>
              <a:rPr lang="cs-CZ" dirty="0" smtClean="0"/>
              <a:t>„posledních“</a:t>
            </a:r>
            <a:r>
              <a:rPr lang="en-US" dirty="0" smtClean="0"/>
              <a:t> </a:t>
            </a:r>
            <a:r>
              <a:rPr lang="cs-CZ" dirty="0" smtClean="0"/>
              <a:t>15, 20, 25m</a:t>
            </a:r>
            <a:r>
              <a:rPr lang="en-US" dirty="0" smtClean="0"/>
              <a:t> </a:t>
            </a:r>
            <a:r>
              <a:rPr lang="cs-CZ" dirty="0" smtClean="0"/>
              <a:t>z</a:t>
            </a:r>
            <a:r>
              <a:rPr lang="en-US" dirty="0" smtClean="0"/>
              <a:t> 50-200 </a:t>
            </a:r>
            <a:r>
              <a:rPr lang="cs-CZ" dirty="0" smtClean="0"/>
              <a:t>závodu</a:t>
            </a:r>
            <a:r>
              <a:rPr lang="en-US" dirty="0" smtClean="0"/>
              <a:t>, </a:t>
            </a:r>
            <a:r>
              <a:rPr lang="cs-CZ" dirty="0" smtClean="0"/>
              <a:t>„posledních“</a:t>
            </a:r>
            <a:r>
              <a:rPr lang="en-US" dirty="0" smtClean="0"/>
              <a:t> 50 </a:t>
            </a:r>
            <a:r>
              <a:rPr lang="cs-CZ" dirty="0" smtClean="0"/>
              <a:t>z</a:t>
            </a:r>
            <a:r>
              <a:rPr lang="en-US" dirty="0" smtClean="0"/>
              <a:t> 200</a:t>
            </a:r>
            <a:r>
              <a:rPr lang="cs-CZ" dirty="0" smtClean="0"/>
              <a:t>m závodu</a:t>
            </a:r>
            <a:r>
              <a:rPr lang="en-US" dirty="0" smtClean="0"/>
              <a:t> </a:t>
            </a:r>
            <a:r>
              <a:rPr lang="cs-CZ" dirty="0" smtClean="0"/>
              <a:t>nebo</a:t>
            </a:r>
            <a:r>
              <a:rPr lang="en-US" dirty="0" smtClean="0"/>
              <a:t> </a:t>
            </a:r>
            <a:r>
              <a:rPr lang="cs-CZ" dirty="0" smtClean="0"/>
              <a:t>„posledních“</a:t>
            </a:r>
            <a:r>
              <a:rPr lang="en-US" dirty="0" smtClean="0"/>
              <a:t> 100 </a:t>
            </a:r>
            <a:r>
              <a:rPr lang="cs-CZ" dirty="0" smtClean="0"/>
              <a:t>z</a:t>
            </a:r>
            <a:r>
              <a:rPr lang="en-US" dirty="0" smtClean="0"/>
              <a:t> 800-1500m</a:t>
            </a:r>
            <a:r>
              <a:rPr lang="cs-CZ" dirty="0" smtClean="0"/>
              <a:t> závodu</a:t>
            </a:r>
            <a:r>
              <a:rPr lang="en-US" dirty="0" smtClean="0"/>
              <a:t>), </a:t>
            </a:r>
            <a:r>
              <a:rPr lang="cs-CZ" dirty="0" smtClean="0"/>
              <a:t>plavte na cílový čas 2. poloviny závodu </a:t>
            </a:r>
            <a:r>
              <a:rPr lang="en-US" dirty="0" smtClean="0"/>
              <a:t>(</a:t>
            </a:r>
            <a:r>
              <a:rPr lang="cs-CZ" dirty="0" smtClean="0"/>
              <a:t>„posledních“</a:t>
            </a:r>
            <a:r>
              <a:rPr lang="en-US" dirty="0" smtClean="0"/>
              <a:t> ½, ⅓, ¼, </a:t>
            </a:r>
            <a:r>
              <a:rPr lang="cs-CZ" dirty="0" smtClean="0"/>
              <a:t>nebo</a:t>
            </a:r>
            <a:r>
              <a:rPr lang="en-US" dirty="0" smtClean="0"/>
              <a:t> ⅛ </a:t>
            </a:r>
            <a:r>
              <a:rPr lang="cs-CZ" dirty="0" smtClean="0"/>
              <a:t>z</a:t>
            </a:r>
            <a:r>
              <a:rPr lang="en-US" dirty="0" smtClean="0"/>
              <a:t> 50, 100, 200 </a:t>
            </a:r>
            <a:r>
              <a:rPr lang="cs-CZ" dirty="0" smtClean="0"/>
              <a:t>nebo</a:t>
            </a:r>
            <a:r>
              <a:rPr lang="en-US" dirty="0" smtClean="0"/>
              <a:t> 400m </a:t>
            </a:r>
            <a:r>
              <a:rPr lang="cs-CZ" dirty="0" smtClean="0"/>
              <a:t>závodu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en-US" b="1" dirty="0" smtClean="0"/>
              <a:t>”Megan </a:t>
            </a:r>
            <a:r>
              <a:rPr lang="en-US" b="1" dirty="0" err="1" smtClean="0"/>
              <a:t>Quann</a:t>
            </a:r>
            <a:r>
              <a:rPr lang="en-US" b="1" dirty="0" smtClean="0"/>
              <a:t>’</a:t>
            </a:r>
            <a:r>
              <a:rPr lang="cs-CZ" b="1" dirty="0" smtClean="0"/>
              <a:t>s </a:t>
            </a:r>
            <a:r>
              <a:rPr lang="cs-CZ" b="1" dirty="0" err="1" smtClean="0"/>
              <a:t>sets</a:t>
            </a:r>
            <a:r>
              <a:rPr lang="en-US" b="1" dirty="0" smtClean="0"/>
              <a:t>”(</a:t>
            </a:r>
            <a:r>
              <a:rPr lang="cs-CZ" b="1" dirty="0" smtClean="0"/>
              <a:t>trénink na krátkém bazénu</a:t>
            </a:r>
            <a:r>
              <a:rPr lang="en-US" b="1" dirty="0" smtClean="0"/>
              <a:t>):</a:t>
            </a:r>
            <a:endParaRPr lang="cs-CZ" b="1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en-US" dirty="0" smtClean="0"/>
              <a:t>4-6х[8х25 </a:t>
            </a:r>
            <a:r>
              <a:rPr lang="cs-CZ" dirty="0" smtClean="0"/>
              <a:t>v</a:t>
            </a:r>
            <a:r>
              <a:rPr lang="en-US" dirty="0" smtClean="0"/>
              <a:t> 60”, 55”, 50”, 45”, 40”, 35”, 30” – </a:t>
            </a:r>
            <a:r>
              <a:rPr lang="cs-CZ" dirty="0" smtClean="0"/>
              <a:t>konstantní závodní rychlost</a:t>
            </a:r>
            <a:r>
              <a:rPr lang="en-US" dirty="0" smtClean="0"/>
              <a:t>,</a:t>
            </a:r>
            <a:r>
              <a:rPr lang="cs-CZ" dirty="0" smtClean="0"/>
              <a:t>kontrola dýchání</a:t>
            </a:r>
            <a:r>
              <a:rPr lang="en-US" dirty="0" smtClean="0"/>
              <a:t>, </a:t>
            </a:r>
            <a:r>
              <a:rPr lang="cs-CZ" dirty="0" smtClean="0"/>
              <a:t>závodní</a:t>
            </a:r>
            <a:r>
              <a:rPr lang="en-US" dirty="0" smtClean="0"/>
              <a:t> SR </a:t>
            </a:r>
            <a:r>
              <a:rPr lang="cs-CZ" dirty="0" smtClean="0"/>
              <a:t>a</a:t>
            </a:r>
            <a:r>
              <a:rPr lang="en-US" dirty="0" smtClean="0"/>
              <a:t> D/S</a:t>
            </a:r>
            <a:endParaRPr lang="cs-CZ" dirty="0" smtClean="0"/>
          </a:p>
          <a:p>
            <a:r>
              <a:rPr lang="cs-CZ" b="1" dirty="0" smtClean="0"/>
              <a:t>Možnost zkrácení série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dirty="0" smtClean="0"/>
              <a:t>3-4x(5x25! v 50”,45”40”,35”)</a:t>
            </a:r>
            <a:endParaRPr lang="cs-CZ" b="1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BROKEN SWIMS / Race Simulation: «the Whole Thing training»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X</a:t>
            </a:r>
            <a:r>
              <a:rPr lang="en-US" dirty="0" smtClean="0"/>
              <a:t> x ( 2 x ½ </a:t>
            </a:r>
            <a:r>
              <a:rPr lang="cs-CZ" dirty="0" err="1" smtClean="0"/>
              <a:t>vzálenosti</a:t>
            </a:r>
            <a:r>
              <a:rPr lang="cs-CZ" dirty="0" smtClean="0"/>
              <a:t> závodu</a:t>
            </a:r>
            <a:r>
              <a:rPr lang="en-US" dirty="0" smtClean="0"/>
              <a:t> </a:t>
            </a:r>
            <a:r>
              <a:rPr lang="cs-CZ" dirty="0" err="1" smtClean="0"/>
              <a:t>int</a:t>
            </a:r>
            <a:r>
              <a:rPr lang="cs-CZ" dirty="0" smtClean="0"/>
              <a:t>. </a:t>
            </a:r>
            <a:r>
              <a:rPr lang="en-US" dirty="0" smtClean="0"/>
              <a:t>10-30”)</a:t>
            </a:r>
            <a:r>
              <a:rPr lang="cs-CZ" dirty="0" smtClean="0"/>
              <a:t> odpočinek</a:t>
            </a:r>
            <a:r>
              <a:rPr lang="en-US" dirty="0" smtClean="0"/>
              <a:t> 1-4’ (2x50, 2x100, </a:t>
            </a:r>
            <a:r>
              <a:rPr lang="cs-CZ" dirty="0" err="1" smtClean="0"/>
              <a:t>atd</a:t>
            </a:r>
            <a:r>
              <a:rPr lang="en-US" dirty="0" smtClean="0"/>
              <a:t>.) </a:t>
            </a:r>
            <a:endParaRPr lang="cs-CZ" dirty="0" smtClean="0"/>
          </a:p>
          <a:p>
            <a:r>
              <a:rPr lang="cs-CZ" dirty="0" smtClean="0"/>
              <a:t>X</a:t>
            </a:r>
            <a:r>
              <a:rPr lang="en-US" dirty="0" smtClean="0"/>
              <a:t> x (4 x ¼ </a:t>
            </a:r>
            <a:r>
              <a:rPr lang="cs-CZ" dirty="0" smtClean="0"/>
              <a:t>vzdálenosti závodu </a:t>
            </a:r>
            <a:r>
              <a:rPr lang="cs-CZ" dirty="0" err="1" smtClean="0"/>
              <a:t>int</a:t>
            </a:r>
            <a:r>
              <a:rPr lang="cs-CZ" dirty="0" smtClean="0"/>
              <a:t>. </a:t>
            </a:r>
            <a:r>
              <a:rPr lang="en-US" dirty="0" smtClean="0"/>
              <a:t>10-30”) </a:t>
            </a:r>
            <a:r>
              <a:rPr lang="cs-CZ" dirty="0" smtClean="0"/>
              <a:t>odpočinek </a:t>
            </a:r>
            <a:r>
              <a:rPr lang="en-US" dirty="0" smtClean="0"/>
              <a:t>2-4’ (4x25, 4x50, 4x100) </a:t>
            </a:r>
            <a:endParaRPr lang="cs-CZ" dirty="0" smtClean="0"/>
          </a:p>
          <a:p>
            <a:r>
              <a:rPr lang="cs-CZ" dirty="0" smtClean="0"/>
              <a:t>X</a:t>
            </a:r>
            <a:r>
              <a:rPr lang="en-US" dirty="0" smtClean="0"/>
              <a:t> x (8 x ⅛ </a:t>
            </a:r>
            <a:r>
              <a:rPr lang="cs-CZ" dirty="0" smtClean="0"/>
              <a:t>vzdálenosti závodu </a:t>
            </a:r>
            <a:r>
              <a:rPr lang="cs-CZ" dirty="0" err="1" smtClean="0"/>
              <a:t>int</a:t>
            </a:r>
            <a:r>
              <a:rPr lang="cs-CZ" dirty="0" smtClean="0"/>
              <a:t>. </a:t>
            </a:r>
            <a:r>
              <a:rPr lang="en-US" dirty="0" smtClean="0"/>
              <a:t>10-30”)</a:t>
            </a:r>
            <a:r>
              <a:rPr lang="cs-CZ" dirty="0" smtClean="0"/>
              <a:t> odpočinek</a:t>
            </a:r>
            <a:r>
              <a:rPr lang="en-US" dirty="0" smtClean="0"/>
              <a:t> 4-6’ (8x25, 8x50, 8x100) </a:t>
            </a:r>
            <a:endParaRPr lang="cs-CZ" dirty="0" smtClean="0"/>
          </a:p>
          <a:p>
            <a:r>
              <a:rPr lang="cs-CZ" dirty="0" smtClean="0"/>
              <a:t>X</a:t>
            </a:r>
            <a:r>
              <a:rPr lang="en-US" dirty="0" smtClean="0"/>
              <a:t> x </a:t>
            </a:r>
            <a:r>
              <a:rPr lang="cs-CZ" dirty="0" smtClean="0"/>
              <a:t>(</a:t>
            </a:r>
            <a:r>
              <a:rPr lang="en-US" dirty="0" smtClean="0"/>
              <a:t>(4 x ⅛) + ½ </a:t>
            </a:r>
            <a:r>
              <a:rPr lang="cs-CZ" dirty="0" smtClean="0"/>
              <a:t>vzdálenosti závodu</a:t>
            </a:r>
            <a:r>
              <a:rPr lang="en-US" dirty="0" smtClean="0"/>
              <a:t>) </a:t>
            </a:r>
            <a:r>
              <a:rPr lang="cs-CZ" dirty="0" smtClean="0"/>
              <a:t>odpočinek</a:t>
            </a:r>
            <a:r>
              <a:rPr lang="en-US" dirty="0" smtClean="0"/>
              <a:t> 3-6’ (4x50 + 200)</a:t>
            </a:r>
            <a:endParaRPr lang="cs-CZ" dirty="0" smtClean="0"/>
          </a:p>
          <a:p>
            <a:r>
              <a:rPr lang="cs-CZ" dirty="0" smtClean="0"/>
              <a:t>Jiné kombinace</a:t>
            </a:r>
            <a:r>
              <a:rPr lang="en-US" dirty="0" smtClean="0"/>
              <a:t> (½ + ¼+ ¼ or ¼ + ½ + ¼ …….)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Série Johna </a:t>
            </a:r>
            <a:r>
              <a:rPr lang="cs-CZ" dirty="0" err="1" smtClean="0"/>
              <a:t>Urbancheka</a:t>
            </a:r>
            <a:r>
              <a:rPr lang="cs-CZ" dirty="0" smtClean="0"/>
              <a:t> pro </a:t>
            </a:r>
            <a:r>
              <a:rPr lang="cs-CZ" dirty="0" err="1" smtClean="0"/>
              <a:t>středotraťaře</a:t>
            </a:r>
            <a:r>
              <a:rPr lang="cs-CZ" dirty="0" smtClean="0"/>
              <a:t> (200m)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 x 200 broken swims @ 8:00 as: 50 dive on 1:30 (at 200 pace :25.5 ) +100 push @ 2:30 (t = t mid 100 at 200 pace :54.0) + 50 push @ 1:30 (at 200 back-end pace or «as fast as you can come home» :25.5</a:t>
            </a:r>
            <a:endParaRPr lang="cs-CZ" dirty="0" smtClean="0"/>
          </a:p>
          <a:p>
            <a:r>
              <a:rPr lang="cs-CZ" dirty="0" smtClean="0"/>
              <a:t>∑TT = 25.5+54+25.5=1.45+3-4”=</a:t>
            </a:r>
            <a:r>
              <a:rPr lang="cs-CZ" dirty="0" smtClean="0"/>
              <a:t>1.48-1.49</a:t>
            </a:r>
            <a:endParaRPr lang="cs-CZ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SLIDE 18 - 20 viz originál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Sprinterský trénink: závodní tempo a HVO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HVO –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Velocity</a:t>
            </a:r>
            <a:r>
              <a:rPr lang="cs-CZ" dirty="0" smtClean="0"/>
              <a:t> </a:t>
            </a:r>
            <a:r>
              <a:rPr lang="cs-CZ" smtClean="0"/>
              <a:t>Overload</a:t>
            </a:r>
            <a:endParaRPr lang="cs-CZ" dirty="0" smtClean="0"/>
          </a:p>
          <a:p>
            <a:r>
              <a:rPr lang="cs-CZ" dirty="0" smtClean="0"/>
              <a:t>Závodní rychlost, “krátké úseky námahy” x 15, 20, 25, 30, 35 m</a:t>
            </a:r>
          </a:p>
          <a:p>
            <a:r>
              <a:rPr lang="cs-CZ" dirty="0" smtClean="0"/>
              <a:t>1) plavání nejvyšší možnou intenzitou</a:t>
            </a:r>
          </a:p>
          <a:p>
            <a:r>
              <a:rPr lang="cs-CZ" dirty="0" smtClean="0"/>
              <a:t>2) plavání za kontroly závodního rytmu a techniky</a:t>
            </a:r>
          </a:p>
          <a:p>
            <a:pPr>
              <a:buNone/>
            </a:pPr>
            <a:r>
              <a:rPr lang="cs-CZ" dirty="0" smtClean="0"/>
              <a:t>	– «lehce &amp; rychle»</a:t>
            </a:r>
          </a:p>
          <a:p>
            <a:r>
              <a:rPr lang="cs-CZ" dirty="0" smtClean="0"/>
              <a:t>Kombinace HVO + odporový trénink (</a:t>
            </a:r>
            <a:r>
              <a:rPr lang="cs-CZ" dirty="0" err="1" smtClean="0"/>
              <a:t>stretch</a:t>
            </a:r>
            <a:r>
              <a:rPr lang="cs-CZ" dirty="0" smtClean="0"/>
              <a:t>-</a:t>
            </a:r>
            <a:r>
              <a:rPr lang="cs-CZ" dirty="0" err="1" smtClean="0"/>
              <a:t>cord</a:t>
            </a:r>
            <a:r>
              <a:rPr lang="cs-CZ" dirty="0" smtClean="0"/>
              <a:t>, tažné odporové pomůcky atd.)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„Sestavení“ MC (</a:t>
            </a:r>
            <a:r>
              <a:rPr lang="cs-CZ" dirty="0" err="1" smtClean="0"/>
              <a:t>macro</a:t>
            </a:r>
            <a:r>
              <a:rPr lang="cs-CZ" dirty="0" smtClean="0"/>
              <a:t> </a:t>
            </a:r>
            <a:r>
              <a:rPr lang="cs-CZ" dirty="0" err="1" smtClean="0"/>
              <a:t>cyclus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 – nízké aerobní zatížení a vytrvalostní síla</a:t>
            </a:r>
          </a:p>
          <a:p>
            <a:r>
              <a:rPr lang="cs-CZ" dirty="0" smtClean="0"/>
              <a:t>2 – vysoká intenzita AT/VO</a:t>
            </a:r>
            <a:r>
              <a:rPr lang="cs-CZ" baseline="-25000" dirty="0" smtClean="0"/>
              <a:t>2MAX </a:t>
            </a:r>
            <a:r>
              <a:rPr lang="cs-CZ" dirty="0" smtClean="0"/>
              <a:t>a výbušná síla</a:t>
            </a:r>
            <a:endParaRPr lang="cs-CZ" baseline="-25000" dirty="0"/>
          </a:p>
          <a:p>
            <a:r>
              <a:rPr lang="cs-CZ" dirty="0" smtClean="0"/>
              <a:t>3 – anaerobní zatížení/specifické svalové skupiny</a:t>
            </a:r>
          </a:p>
          <a:p>
            <a:r>
              <a:rPr lang="cs-CZ" dirty="0" smtClean="0"/>
              <a:t>4 – kvalita (závodní tempo + HVO) a vytrvalost/výbušnost</a:t>
            </a:r>
          </a:p>
          <a:p>
            <a:r>
              <a:rPr lang="cs-CZ" dirty="0" smtClean="0"/>
              <a:t>5 – ladění (snížení zátěže) + hlavní závod – odpočinek, zotavení, síla a udržování aerobní zdatnosti, rozvoj maximální rychlosti, větší začlenění plaveckých pomůcek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SLIDE 22 viz originál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Sestavení </a:t>
            </a:r>
            <a:r>
              <a:rPr lang="cs-CZ" dirty="0" err="1" smtClean="0"/>
              <a:t>makrocyklu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1. – nízká intenzita – aerobní práh a silová vytrvalost</a:t>
            </a:r>
          </a:p>
          <a:p>
            <a:r>
              <a:rPr lang="cs-CZ" dirty="0" smtClean="0"/>
              <a:t>2. - AT/VO</a:t>
            </a:r>
            <a:r>
              <a:rPr lang="cs-CZ" baseline="-25000" dirty="0" smtClean="0"/>
              <a:t>2MAX</a:t>
            </a:r>
            <a:r>
              <a:rPr lang="cs-CZ" dirty="0" smtClean="0"/>
              <a:t> a silová výbušnost (trénink v nadmořské výšce 2320m)</a:t>
            </a:r>
          </a:p>
          <a:p>
            <a:r>
              <a:rPr lang="cs-CZ" dirty="0" smtClean="0"/>
              <a:t>3.- trénink – kvalita (závodní tempo + HVO + závody)</a:t>
            </a:r>
          </a:p>
          <a:p>
            <a:r>
              <a:rPr lang="cs-CZ" dirty="0" smtClean="0"/>
              <a:t>4. – snižování zátěže – zotavení, vytrvalost, výbušnost a udržování aerobní zdatnosti, rozvoj maximální rychlosti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SLIDY 24 - 34 viz originál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Celkový účel snižování zátěže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Dosažení </a:t>
            </a:r>
            <a:r>
              <a:rPr lang="cs-CZ" dirty="0" err="1" smtClean="0"/>
              <a:t>superkompenzace</a:t>
            </a:r>
            <a:r>
              <a:rPr lang="cs-CZ" dirty="0" smtClean="0"/>
              <a:t> motorických schopností a energetických zásob díky aktivnímu zotavení a snižování zátěže</a:t>
            </a:r>
          </a:p>
          <a:p>
            <a:r>
              <a:rPr lang="cs-CZ" dirty="0" smtClean="0"/>
              <a:t>Přeměna tréninkového pokroku v motorické schopnosti, nespecifických plaveckých dovedností ve specifické, technické a taktické dovednosti v nejvyšší možné závodní tempo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Ladění a závody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ZÁVODNÍ OBDOBÍ (MEZOCYKLUS V MAKROCYKLU) obvykle trvá 3 – 1,5 týdne před hlavní soutěží sezóny</a:t>
            </a:r>
          </a:p>
          <a:p>
            <a:pPr>
              <a:buNone/>
            </a:pPr>
            <a:r>
              <a:rPr lang="cs-CZ" b="1" u="sng" dirty="0" smtClean="0"/>
              <a:t>CÍLE:</a:t>
            </a:r>
          </a:p>
          <a:p>
            <a:r>
              <a:rPr lang="cs-CZ" dirty="0" smtClean="0"/>
              <a:t>Rozvoj maximální závodní rychlosti</a:t>
            </a:r>
          </a:p>
          <a:p>
            <a:r>
              <a:rPr lang="cs-CZ" dirty="0" smtClean="0"/>
              <a:t>Udržení funkční kondice</a:t>
            </a:r>
          </a:p>
          <a:p>
            <a:r>
              <a:rPr lang="cs-CZ" dirty="0" smtClean="0"/>
              <a:t>Vyladění techniky při maximální rychlosti, startů a obrátek</a:t>
            </a:r>
          </a:p>
          <a:p>
            <a:r>
              <a:rPr lang="cs-CZ" dirty="0" smtClean="0"/>
              <a:t>Vyladění závodní taktiky</a:t>
            </a:r>
          </a:p>
          <a:p>
            <a:r>
              <a:rPr lang="cs-CZ" dirty="0" smtClean="0"/>
              <a:t>Udržení síly záběrových svalových skupin</a:t>
            </a:r>
          </a:p>
          <a:p>
            <a:r>
              <a:rPr lang="cs-CZ" dirty="0" smtClean="0"/>
              <a:t>Poskytnutí odpočinku a možnosti zotavení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ladění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Linearní</a:t>
            </a:r>
            <a:endParaRPr lang="cs-CZ" dirty="0" smtClean="0"/>
          </a:p>
          <a:p>
            <a:r>
              <a:rPr lang="cs-CZ" dirty="0" smtClean="0"/>
              <a:t>Exponenciální – pomalý pokles zátěže</a:t>
            </a:r>
          </a:p>
          <a:p>
            <a:r>
              <a:rPr lang="cs-CZ" dirty="0" smtClean="0"/>
              <a:t>Exponenciální – rychlý pokles zátěže</a:t>
            </a:r>
          </a:p>
          <a:p>
            <a:r>
              <a:rPr lang="cs-CZ" dirty="0" smtClean="0"/>
              <a:t>Skoková 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SLIDE 38 viz originál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ladění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 smtClean="0"/>
              <a:t>Lineární:</a:t>
            </a:r>
            <a:r>
              <a:rPr lang="cs-CZ" dirty="0" smtClean="0"/>
              <a:t> úbytek 2 tréninkových jednotek týdně po dobu 2 týdnů</a:t>
            </a:r>
          </a:p>
          <a:p>
            <a:r>
              <a:rPr lang="cs-CZ" b="1" dirty="0" smtClean="0"/>
              <a:t>Exponenciální – pomalý pokles:</a:t>
            </a:r>
            <a:r>
              <a:rPr lang="cs-CZ" dirty="0" smtClean="0"/>
              <a:t> stejný počet tréninkových jednotek ale pokles objemu km o 40-60%</a:t>
            </a:r>
          </a:p>
          <a:p>
            <a:r>
              <a:rPr lang="cs-CZ" b="1" dirty="0" smtClean="0"/>
              <a:t>Exponenciální – rychlý pokles:</a:t>
            </a:r>
            <a:r>
              <a:rPr lang="cs-CZ" dirty="0" smtClean="0"/>
              <a:t> první týden úbytek 3-4 tréninkových jednotek, snížení objemu km v prvním týdnu o 70-80%</a:t>
            </a:r>
          </a:p>
          <a:p>
            <a:r>
              <a:rPr lang="cs-CZ" b="1" dirty="0" smtClean="0"/>
              <a:t>Skoková:</a:t>
            </a:r>
            <a:r>
              <a:rPr lang="cs-CZ" dirty="0" smtClean="0"/>
              <a:t>  jednotný pokles po celé období ladění</a:t>
            </a:r>
            <a:endParaRPr lang="cs-CZ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Klíčové body (</a:t>
            </a:r>
            <a:r>
              <a:rPr lang="cs-CZ" dirty="0" err="1" smtClean="0"/>
              <a:t>Pyne</a:t>
            </a:r>
            <a:r>
              <a:rPr lang="cs-CZ" dirty="0" smtClean="0"/>
              <a:t>, </a:t>
            </a:r>
            <a:r>
              <a:rPr lang="cs-CZ" dirty="0" err="1" smtClean="0"/>
              <a:t>Mujika</a:t>
            </a:r>
            <a:r>
              <a:rPr lang="cs-CZ" dirty="0" smtClean="0"/>
              <a:t> </a:t>
            </a:r>
            <a:r>
              <a:rPr lang="cs-CZ" dirty="0" err="1" smtClean="0"/>
              <a:t>et</a:t>
            </a:r>
            <a:r>
              <a:rPr lang="cs-CZ" dirty="0" smtClean="0"/>
              <a:t> </a:t>
            </a:r>
            <a:r>
              <a:rPr lang="cs-CZ" dirty="0" err="1" smtClean="0"/>
              <a:t>al</a:t>
            </a:r>
            <a:r>
              <a:rPr lang="cs-CZ" dirty="0" smtClean="0"/>
              <a:t>., 2013)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Během období ladění při pomalém poklesu zátěže vede k lepšímu výkonu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tréninku během období ladění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Postupné snižování zátěže</a:t>
            </a:r>
          </a:p>
          <a:p>
            <a:r>
              <a:rPr lang="cs-CZ" dirty="0" smtClean="0"/>
              <a:t>Rozvoj specifických schopností a technických cvičení</a:t>
            </a:r>
          </a:p>
          <a:p>
            <a:r>
              <a:rPr lang="cs-CZ" dirty="0" smtClean="0"/>
              <a:t>Krátké sprinterské série vysokou intenzitou</a:t>
            </a:r>
          </a:p>
          <a:p>
            <a:r>
              <a:rPr lang="cs-CZ" dirty="0" smtClean="0"/>
              <a:t>Starty a obrátky v závodním tempu</a:t>
            </a:r>
          </a:p>
          <a:p>
            <a:r>
              <a:rPr lang="cs-CZ" dirty="0" smtClean="0"/>
              <a:t>Mini-závodní-sety s vědomou kontrolou SR, D/S</a:t>
            </a:r>
          </a:p>
          <a:p>
            <a:r>
              <a:rPr lang="cs-CZ" dirty="0" smtClean="0"/>
              <a:t>Plavání v nízké aerobní intenzitě</a:t>
            </a:r>
          </a:p>
          <a:p>
            <a:r>
              <a:rPr lang="cs-CZ" dirty="0" smtClean="0"/>
              <a:t>Krátké sety s velkým výdechem, nebo střední tratě (200-400m)</a:t>
            </a:r>
          </a:p>
          <a:p>
            <a:r>
              <a:rPr lang="cs-CZ" dirty="0" smtClean="0"/>
              <a:t>Strečink, masáže, </a:t>
            </a:r>
            <a:r>
              <a:rPr lang="cs-CZ" dirty="0" err="1" smtClean="0"/>
              <a:t>relax</a:t>
            </a:r>
            <a:r>
              <a:rPr lang="cs-CZ" dirty="0" smtClean="0"/>
              <a:t>, mentální trénink, vizualizace závodu</a:t>
            </a:r>
          </a:p>
          <a:p>
            <a:r>
              <a:rPr lang="cs-CZ" dirty="0" smtClean="0"/>
              <a:t>Sauna může být, ale nanejvýš 6-7 dní před soutěží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Předzávodní</a:t>
            </a:r>
            <a:r>
              <a:rPr lang="cs-CZ" dirty="0" smtClean="0"/>
              <a:t> tréninkový blok - KVALITA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Je to období specifického závodního tréninku, cíleného na přeměnu nespecifických schopností a dovedností na specifické a jejich zahrnutí do specifického funkčního systému apod. a vybudování výkonnostního potenciálu</a:t>
            </a:r>
          </a:p>
          <a:p>
            <a:pPr algn="just"/>
            <a:r>
              <a:rPr lang="cs-CZ" b="1" dirty="0" smtClean="0"/>
              <a:t>„Teorie funkčního systému“ – P. K. </a:t>
            </a:r>
            <a:r>
              <a:rPr lang="cs-CZ" b="1" dirty="0" err="1" smtClean="0"/>
              <a:t>Anokhin</a:t>
            </a:r>
            <a:r>
              <a:rPr lang="cs-CZ" dirty="0" smtClean="0"/>
              <a:t> (průkopník konceptu zpětné vazby, 1935) – klíčový faktor systému jsou </a:t>
            </a:r>
            <a:r>
              <a:rPr lang="cs-CZ" b="1" dirty="0" smtClean="0"/>
              <a:t>specifické aktivity </a:t>
            </a:r>
            <a:r>
              <a:rPr lang="cs-CZ" dirty="0" smtClean="0"/>
              <a:t>= „plavání v cílovém závodním tempu, cílenou frekvencí záběrů a s obvyklou závodní frekvencí dýchání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Doporučený obsah tréninku během ladění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Snížení objemu při zachování stejného počtu TJ</a:t>
            </a:r>
          </a:p>
          <a:p>
            <a:r>
              <a:rPr lang="cs-CZ" dirty="0" smtClean="0"/>
              <a:t>Pozdější čas ranních TJ pro delší možnost spánku</a:t>
            </a:r>
          </a:p>
          <a:p>
            <a:r>
              <a:rPr lang="cs-CZ" dirty="0" smtClean="0"/>
              <a:t>Poslední 2-4 dny – možnost tréninku jednofázově</a:t>
            </a:r>
          </a:p>
          <a:p>
            <a:r>
              <a:rPr lang="cs-CZ" dirty="0" smtClean="0"/>
              <a:t>Silové tréninku zastavit 5-6 dní před soutěží</a:t>
            </a:r>
          </a:p>
          <a:p>
            <a:r>
              <a:rPr lang="cs-CZ" dirty="0" smtClean="0"/>
              <a:t>(někteří plavci mají silové tréninky ještě 3-4 dny před soutěží)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Fyziologické změny během období ladění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Snížení zátěže a odpočinek 2-3 týdny před hlavním závodem vede k:</a:t>
            </a:r>
          </a:p>
          <a:p>
            <a:pPr>
              <a:buFontTx/>
              <a:buChar char="-"/>
            </a:pPr>
            <a:r>
              <a:rPr lang="cs-CZ" dirty="0" smtClean="0"/>
              <a:t>Zvýšení maximální silové vytrvalosti a výbušnosti o 15-25% (</a:t>
            </a:r>
            <a:r>
              <a:rPr lang="cs-CZ" dirty="0" err="1" smtClean="0"/>
              <a:t>neuro</a:t>
            </a:r>
            <a:r>
              <a:rPr lang="cs-CZ" dirty="0" smtClean="0"/>
              <a:t>-svalová adaptace)</a:t>
            </a:r>
          </a:p>
          <a:p>
            <a:pPr>
              <a:buFontTx/>
              <a:buChar char="-"/>
            </a:pPr>
            <a:r>
              <a:rPr lang="cs-CZ" dirty="0" smtClean="0"/>
              <a:t>Zvýšení metabolické činnosti (regenerace)</a:t>
            </a:r>
          </a:p>
          <a:p>
            <a:pPr>
              <a:buFontTx/>
              <a:buChar char="-"/>
            </a:pPr>
            <a:r>
              <a:rPr lang="cs-CZ" dirty="0" smtClean="0"/>
              <a:t>Snížení spotřeby kyslíku při plavání o 5-8% díky biomechanické efektivnosti (úspornosti)</a:t>
            </a:r>
          </a:p>
          <a:p>
            <a:pPr>
              <a:buFontTx/>
              <a:buChar char="-"/>
            </a:pPr>
            <a:r>
              <a:rPr lang="cs-CZ" dirty="0" smtClean="0"/>
              <a:t>Hormonální změny. Zvýšení hladiny testosteronu a </a:t>
            </a:r>
            <a:r>
              <a:rPr lang="cs-CZ" dirty="0" err="1" smtClean="0"/>
              <a:t>HgH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Velikost zlepšení závisí na věku a pohlaví plavce a na individuální odezvě na </a:t>
            </a:r>
            <a:r>
              <a:rPr lang="cs-CZ" b="1" dirty="0" err="1" smtClean="0"/>
              <a:t>vylaďovací</a:t>
            </a:r>
            <a:r>
              <a:rPr lang="cs-CZ" b="1" dirty="0" smtClean="0"/>
              <a:t> fázi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Psychologické změny během ladění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Positivní změny nálady plavce způsobené snížením únavy a zlepšení tréninkového výkonu</a:t>
            </a:r>
          </a:p>
          <a:p>
            <a:r>
              <a:rPr lang="cs-CZ" dirty="0" smtClean="0"/>
              <a:t>Lepší vnímání tréninkového úsilí a lepší kontrola prováděných pohybů</a:t>
            </a:r>
          </a:p>
          <a:p>
            <a:r>
              <a:rPr lang="cs-CZ" dirty="0" smtClean="0"/>
              <a:t>Optimální úroveň agresivity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trenéra během ladění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Vytvořte positivní atmosféru v tréninkové skupině během závěrečné přípravy</a:t>
            </a:r>
          </a:p>
          <a:p>
            <a:r>
              <a:rPr lang="cs-CZ" dirty="0" smtClean="0"/>
              <a:t>Dejte plavci positivní zpětnou vazbu o jeho zlepšeních a pokrocích ve výkonu</a:t>
            </a:r>
          </a:p>
          <a:p>
            <a:r>
              <a:rPr lang="cs-CZ" dirty="0" smtClean="0"/>
              <a:t>Udržujte přátelskou komunikaci se všemi plavci</a:t>
            </a:r>
          </a:p>
          <a:p>
            <a:r>
              <a:rPr lang="cs-CZ" dirty="0" smtClean="0"/>
              <a:t>Zdůrazněte silné stránky</a:t>
            </a:r>
          </a:p>
          <a:p>
            <a:r>
              <a:rPr lang="cs-CZ" dirty="0" smtClean="0"/>
              <a:t>Upravujte tréninkové motivy k dosažení lepší nálady, psychologické reakce a většího sebevědomí</a:t>
            </a:r>
          </a:p>
          <a:p>
            <a:r>
              <a:rPr lang="cs-CZ" dirty="0" smtClean="0"/>
              <a:t>Vyvarujte se negativních reakcí a hodnocení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SLIDY 46 – 53 viz originál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768997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cs-CZ" b="1" u="sng" dirty="0" smtClean="0"/>
              <a:t>CÍLE: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Maximalizace specifických schopností díky specializovanému tréninku:</a:t>
            </a:r>
          </a:p>
          <a:p>
            <a:pPr>
              <a:buFontTx/>
              <a:buChar char="-"/>
            </a:pPr>
            <a:r>
              <a:rPr lang="cs-CZ" dirty="0" smtClean="0"/>
              <a:t>výbušnost, kapacita a </a:t>
            </a:r>
            <a:r>
              <a:rPr lang="cs-CZ" dirty="0" smtClean="0"/>
              <a:t>efektivita </a:t>
            </a:r>
            <a:r>
              <a:rPr lang="cs-CZ" dirty="0" smtClean="0"/>
              <a:t>metabolického systému</a:t>
            </a:r>
          </a:p>
          <a:p>
            <a:pPr>
              <a:buFontTx/>
              <a:buChar char="-"/>
            </a:pPr>
            <a:r>
              <a:rPr lang="cs-CZ" dirty="0" smtClean="0"/>
              <a:t>hnací síla při plavání</a:t>
            </a:r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b="1" dirty="0" smtClean="0"/>
              <a:t>Dokonalost technických a taktických dovedností:</a:t>
            </a:r>
          </a:p>
          <a:p>
            <a:pPr>
              <a:buNone/>
            </a:pPr>
            <a:r>
              <a:rPr lang="cs-CZ" dirty="0" smtClean="0"/>
              <a:t>-	plavaní technických cvičení hlavním způsobem v závodní rychlosti a v závodní záběrové frekvenci</a:t>
            </a:r>
          </a:p>
          <a:p>
            <a:pPr>
              <a:buFontTx/>
              <a:buChar char="-"/>
            </a:pPr>
            <a:r>
              <a:rPr lang="cs-CZ" dirty="0" smtClean="0"/>
              <a:t>technika startu a obrátky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Udržovací trénink:</a:t>
            </a:r>
          </a:p>
          <a:p>
            <a:pPr>
              <a:buFontTx/>
              <a:buChar char="-"/>
            </a:pPr>
            <a:r>
              <a:rPr lang="cs-CZ" dirty="0" smtClean="0"/>
              <a:t>maximální vytrvalostní/výbušná síla a vytrvalost specifických svalových skupin</a:t>
            </a:r>
          </a:p>
          <a:p>
            <a:pPr>
              <a:buFontTx/>
              <a:buChar char="-"/>
            </a:pPr>
            <a:r>
              <a:rPr lang="cs-CZ" dirty="0" smtClean="0"/>
              <a:t>aerobní schopnosti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2612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u="sng" dirty="0" smtClean="0"/>
              <a:t>PROBLÉMY:</a:t>
            </a:r>
          </a:p>
          <a:p>
            <a:pPr algn="just">
              <a:buNone/>
            </a:pPr>
            <a:r>
              <a:rPr lang="cs-CZ" dirty="0" smtClean="0"/>
              <a:t>	Je těžké (pokud je to vůbec možné) dosáhnout v tréninku stejné úrovně přípravy všech jednotlivých tréninkových prvků v </a:t>
            </a:r>
            <a:r>
              <a:rPr lang="cs-CZ" dirty="0" err="1" smtClean="0"/>
              <a:t>předzávodním</a:t>
            </a:r>
            <a:r>
              <a:rPr lang="cs-CZ" dirty="0" smtClean="0"/>
              <a:t> přípravném cyklu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Musíme se vypořádat s:</a:t>
            </a:r>
          </a:p>
          <a:p>
            <a:pPr>
              <a:buFontTx/>
              <a:buChar char="-"/>
            </a:pPr>
            <a:r>
              <a:rPr lang="cs-CZ" dirty="0" smtClean="0"/>
              <a:t>zpožděná odezva nebo špatné přenesení trénovaného motivu</a:t>
            </a:r>
          </a:p>
          <a:p>
            <a:pPr>
              <a:buFontTx/>
              <a:buChar char="-"/>
            </a:pPr>
            <a:r>
              <a:rPr lang="cs-CZ" dirty="0" smtClean="0"/>
              <a:t>Přeměna práce v tréninku do skutečné fyzické kondice a závodního výkonu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Kvalitní trénink v tomto cyklu je nejlepší cesta jak začlenit motorické schopnosti a fyziologický systém do specifických plaveckých dovedností.</a:t>
            </a:r>
            <a:endParaRPr lang="cs-CZ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642918"/>
            <a:ext cx="8258204" cy="5483245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cs-CZ" b="1" dirty="0" smtClean="0"/>
              <a:t>	OBSAH KVALITNÍHO TRÉNINKU (KT) = ZÁVODNÍ SPECIFICKÝ TRÉNINK ZALOŽENÝ NA INDIVIDUÁLNÍCH TRÉNINKOVÝCH MODELECH</a:t>
            </a:r>
          </a:p>
          <a:p>
            <a:pPr algn="just">
              <a:buNone/>
            </a:pPr>
            <a:r>
              <a:rPr lang="cs-CZ" dirty="0" smtClean="0"/>
              <a:t>	Cílová vzdálenost a mezičasy (popř. cílová rychlost), cílová záběrová frekvence, vzdálenost na záběr, frekvence dýchání, </a:t>
            </a:r>
            <a:r>
              <a:rPr lang="cs-CZ" dirty="0" err="1" smtClean="0"/>
              <a:t>splívavost</a:t>
            </a:r>
            <a:r>
              <a:rPr lang="cs-CZ" dirty="0" smtClean="0"/>
              <a:t>, výjezdy</a:t>
            </a:r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b="1" u="sng" dirty="0" smtClean="0"/>
              <a:t>PRVKY KT:</a:t>
            </a:r>
          </a:p>
          <a:p>
            <a:pPr algn="just">
              <a:buNone/>
            </a:pPr>
            <a:r>
              <a:rPr lang="cs-CZ" dirty="0" smtClean="0"/>
              <a:t>	„Front </a:t>
            </a:r>
            <a:r>
              <a:rPr lang="cs-CZ" dirty="0" err="1" smtClean="0"/>
              <a:t>end</a:t>
            </a:r>
            <a:r>
              <a:rPr lang="cs-CZ" dirty="0" smtClean="0"/>
              <a:t> speed“	FES</a:t>
            </a:r>
          </a:p>
          <a:p>
            <a:pPr algn="just">
              <a:buNone/>
            </a:pPr>
            <a:r>
              <a:rPr lang="cs-CZ" dirty="0" smtClean="0"/>
              <a:t>	„</a:t>
            </a:r>
            <a:r>
              <a:rPr lang="cs-CZ" dirty="0" err="1" smtClean="0"/>
              <a:t>Back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speed“	BES</a:t>
            </a:r>
          </a:p>
          <a:p>
            <a:pPr algn="just">
              <a:buNone/>
            </a:pPr>
            <a:r>
              <a:rPr lang="cs-CZ" dirty="0" smtClean="0"/>
              <a:t>	„Top </a:t>
            </a:r>
            <a:r>
              <a:rPr lang="cs-CZ" dirty="0" err="1" smtClean="0"/>
              <a:t>end</a:t>
            </a:r>
            <a:r>
              <a:rPr lang="cs-CZ" dirty="0" smtClean="0"/>
              <a:t> speed“	TES</a:t>
            </a:r>
          </a:p>
          <a:p>
            <a:pPr algn="just">
              <a:buNone/>
            </a:pPr>
            <a:r>
              <a:rPr lang="cs-CZ" dirty="0" smtClean="0"/>
              <a:t>	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Thing</a:t>
            </a:r>
            <a:r>
              <a:rPr lang="cs-CZ" dirty="0" smtClean="0"/>
              <a:t>“ </a:t>
            </a:r>
            <a:r>
              <a:rPr lang="cs-CZ" dirty="0" err="1" smtClean="0"/>
              <a:t>Training</a:t>
            </a:r>
            <a:r>
              <a:rPr lang="cs-CZ" dirty="0" smtClean="0"/>
              <a:t> (simulace závodu)</a:t>
            </a:r>
          </a:p>
          <a:p>
            <a:pPr algn="just">
              <a:buFontTx/>
              <a:buChar char="-"/>
            </a:pPr>
            <a:r>
              <a:rPr lang="cs-CZ" dirty="0" smtClean="0"/>
              <a:t>Smíšené sety (kontrola SR-SC, DPS, dechu)</a:t>
            </a:r>
          </a:p>
          <a:p>
            <a:pPr algn="just">
              <a:buNone/>
            </a:pPr>
            <a:r>
              <a:rPr lang="cs-CZ" dirty="0" smtClean="0"/>
              <a:t>	Opakovaný trénink</a:t>
            </a:r>
          </a:p>
          <a:p>
            <a:pPr algn="just">
              <a:buNone/>
            </a:pPr>
            <a:r>
              <a:rPr lang="cs-CZ" dirty="0" smtClean="0"/>
              <a:t>-------------------------------------</a:t>
            </a:r>
          </a:p>
          <a:p>
            <a:pPr algn="just">
              <a:buNone/>
            </a:pPr>
            <a:r>
              <a:rPr lang="cs-CZ" dirty="0" smtClean="0"/>
              <a:t>	Maximální rychlost = HVO (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velocity</a:t>
            </a:r>
            <a:r>
              <a:rPr lang="cs-CZ" dirty="0" smtClean="0"/>
              <a:t> </a:t>
            </a:r>
            <a:r>
              <a:rPr lang="cs-CZ" dirty="0" err="1" smtClean="0"/>
              <a:t>overload</a:t>
            </a:r>
            <a:r>
              <a:rPr lang="cs-CZ" dirty="0" smtClean="0"/>
              <a:t>) „</a:t>
            </a:r>
            <a:r>
              <a:rPr lang="cs-CZ" dirty="0" err="1" smtClean="0"/>
              <a:t>vysokolrychlostní</a:t>
            </a:r>
            <a:r>
              <a:rPr lang="cs-CZ" dirty="0" smtClean="0"/>
              <a:t> zatížení“ (jinými slovy – rychlost maximálně přiblížená závodní, kterou je plavec schopný v tréninku vyvinout)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Kvalitní trénink (tréninková rychlost) je nejvíce důležitý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1. způsob: Snížit tréninkové dávky, aby byl plavec donucen plavat rychleji a odolal počáteční únavě (nejvíce používaný způsob v sedmdesátých letech = „trénuj tvrdě, tvrději a nejtvrději“)</a:t>
            </a:r>
          </a:p>
          <a:p>
            <a:r>
              <a:rPr lang="cs-CZ" dirty="0" smtClean="0"/>
              <a:t>2. způsob: Zvýšit intervaly (výdech), aby plavec mohl plavat rychleji, hlídat techniku a správný rytmus: SC(SR), D/S, frekvence dýchání, </a:t>
            </a:r>
            <a:r>
              <a:rPr lang="cs-CZ" dirty="0" err="1" smtClean="0"/>
              <a:t>splívavost</a:t>
            </a:r>
            <a:r>
              <a:rPr lang="cs-CZ" dirty="0" smtClean="0"/>
              <a:t>, negative </a:t>
            </a:r>
            <a:r>
              <a:rPr lang="cs-CZ" dirty="0" err="1" smtClean="0"/>
              <a:t>splits</a:t>
            </a:r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Kvalitní trénink (tréninková rychlost) jsou nejvíce důležitý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1. způsob: rychlé nehromadění únavy</a:t>
            </a:r>
          </a:p>
          <a:p>
            <a:pPr algn="just">
              <a:buFontTx/>
              <a:buChar char="-"/>
            </a:pPr>
            <a:r>
              <a:rPr lang="cs-CZ" dirty="0" smtClean="0"/>
              <a:t>snížení rychlosti, menší důraz na techniku (cílíme na výsledný čas za jakýchkoli okolností)</a:t>
            </a:r>
          </a:p>
          <a:p>
            <a:r>
              <a:rPr lang="cs-CZ" dirty="0" smtClean="0"/>
              <a:t>2. způsob: postupné nahromadění únavy</a:t>
            </a:r>
          </a:p>
          <a:p>
            <a:pPr>
              <a:buFontTx/>
              <a:buChar char="-"/>
            </a:pPr>
            <a:r>
              <a:rPr lang="cs-CZ" dirty="0" smtClean="0"/>
              <a:t>udržení nebo lehké zvýšení rychlosti, kontrola techniky a dýchání</a:t>
            </a:r>
          </a:p>
          <a:p>
            <a:pPr>
              <a:buNone/>
            </a:pPr>
            <a:r>
              <a:rPr lang="cs-CZ" dirty="0" smtClean="0"/>
              <a:t>	LOGICKY: raději než zvyšovat únavu, připravte plavce na konkrétní vzdálenost nebo na její část a kontrolujte závodní tempo se zaměřením na SC. SR. SR:D/S frekvenci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Psychologické aspekty tréninku v závodním tempu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 algn="just">
              <a:buNone/>
            </a:pPr>
            <a:r>
              <a:rPr lang="cs-CZ" b="1" dirty="0" smtClean="0"/>
              <a:t>	„Trénink v závodním tempu (FES, BES, TES, </a:t>
            </a:r>
            <a:r>
              <a:rPr lang="cs-CZ" b="1" dirty="0" err="1" smtClean="0"/>
              <a:t>splits</a:t>
            </a:r>
            <a:r>
              <a:rPr lang="cs-CZ" b="1" dirty="0" smtClean="0"/>
              <a:t>, </a:t>
            </a:r>
            <a:r>
              <a:rPr lang="cs-CZ" b="1" dirty="0" err="1" smtClean="0"/>
              <a:t>broken</a:t>
            </a:r>
            <a:r>
              <a:rPr lang="cs-CZ" b="1" dirty="0" smtClean="0"/>
              <a:t> </a:t>
            </a:r>
            <a:r>
              <a:rPr lang="cs-CZ" b="1" dirty="0" err="1" smtClean="0"/>
              <a:t>swims</a:t>
            </a:r>
            <a:r>
              <a:rPr lang="cs-CZ" b="1" dirty="0" smtClean="0"/>
              <a:t>) rozvijí představu o vytýčeném cíli a jak tohoto cíle dosáhnout.“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1412</Words>
  <Application>Microsoft Office PowerPoint</Application>
  <PresentationFormat>Předvádění na obrazovce (4:3)</PresentationFormat>
  <Paragraphs>172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Motiv sady Office</vt:lpstr>
      <vt:lpstr>Trénink v předzávodním období zaměřený na elitní plavce: příklady a analýzy</vt:lpstr>
      <vt:lpstr>„Sestavení“ MC (macro cyclus)</vt:lpstr>
      <vt:lpstr>Předzávodní tréninkový blok - KVALITA</vt:lpstr>
      <vt:lpstr>Snímek 4</vt:lpstr>
      <vt:lpstr>Snímek 5</vt:lpstr>
      <vt:lpstr>Snímek 6</vt:lpstr>
      <vt:lpstr>Kvalitní trénink (tréninková rychlost) je nejvíce důležitý</vt:lpstr>
      <vt:lpstr>Kvalitní trénink (tréninková rychlost) jsou nejvíce důležitý</vt:lpstr>
      <vt:lpstr>Psychologické aspekty tréninku v závodním tempu</vt:lpstr>
      <vt:lpstr>Kvalitní trénink trenérův repertoár prvků motivů…</vt:lpstr>
      <vt:lpstr>Snímek 11</vt:lpstr>
      <vt:lpstr>Snímek 12</vt:lpstr>
      <vt:lpstr>Snímek 13</vt:lpstr>
      <vt:lpstr>Snímek 14</vt:lpstr>
      <vt:lpstr>Příklady „Top End Speed“ sérií</vt:lpstr>
      <vt:lpstr>BROKEN SWIMS / Race Simulation: «the Whole Thing training»</vt:lpstr>
      <vt:lpstr>Série Johna Urbancheka pro středotraťaře (200m)</vt:lpstr>
      <vt:lpstr>SLIDE 18 - 20 viz originál</vt:lpstr>
      <vt:lpstr>Sprinterský trénink: závodní tempo a HVO</vt:lpstr>
      <vt:lpstr>SLIDE 22 viz originál</vt:lpstr>
      <vt:lpstr>Sestavení makrocyklu II</vt:lpstr>
      <vt:lpstr>SLIDY 24 - 34 viz originál</vt:lpstr>
      <vt:lpstr>Celkový účel snižování zátěže</vt:lpstr>
      <vt:lpstr>Ladění a závody</vt:lpstr>
      <vt:lpstr>Strategie ladění</vt:lpstr>
      <vt:lpstr>SLIDE 38 viz originál</vt:lpstr>
      <vt:lpstr>Strategie ladění</vt:lpstr>
      <vt:lpstr>Klíčové body (Pyne, Mujika et al., 2013)</vt:lpstr>
      <vt:lpstr>Obsah tréninku během období ladění</vt:lpstr>
      <vt:lpstr>Doporučený obsah tréninku během ladění</vt:lpstr>
      <vt:lpstr>Fyziologické změny během období ladění</vt:lpstr>
      <vt:lpstr>Psychologické změny během ladění</vt:lpstr>
      <vt:lpstr>Role trenéra během ladění</vt:lpstr>
      <vt:lpstr>SLIDY 46 – 53 viz originál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Trénink v předzávodním období zaměřený na elitní plavce: příklady a analýzy</dc:title>
  <dc:creator>Matek</dc:creator>
  <cp:lastModifiedBy>Matek</cp:lastModifiedBy>
  <cp:revision>83</cp:revision>
  <dcterms:created xsi:type="dcterms:W3CDTF">2016-05-17T16:21:33Z</dcterms:created>
  <dcterms:modified xsi:type="dcterms:W3CDTF">2016-05-19T16:55:09Z</dcterms:modified>
</cp:coreProperties>
</file>